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7" roundtripDataSignature="AMtx7mjbMVCWpt1qwGNobQDl59vSg2Tdu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customschemas.google.com/relationships/presentationmetadata" Target="metadata"/><Relationship Id="rId16" Type="http://schemas.openxmlformats.org/officeDocument/2006/relationships/slide" Target="slides/slide12.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0" lang="en-GB" sz="1200">
                <a:solidFill>
                  <a:schemeClr val="dk1"/>
                </a:solidFill>
              </a:rPr>
              <a:t>Purpose:</a:t>
            </a:r>
            <a:endParaRPr b="1"/>
          </a:p>
          <a:p>
            <a:pPr indent="0" lvl="0" marL="0" rtl="0" algn="l">
              <a:spcBef>
                <a:spcPts val="0"/>
              </a:spcBef>
              <a:spcAft>
                <a:spcPts val="0"/>
              </a:spcAft>
              <a:buNone/>
            </a:pPr>
            <a:r>
              <a:rPr b="0" i="0" lang="en-GB" sz="1200">
                <a:solidFill>
                  <a:schemeClr val="dk1"/>
                </a:solidFill>
                <a:latin typeface="Calibri"/>
                <a:ea typeface="Calibri"/>
                <a:cs typeface="Calibri"/>
                <a:sym typeface="Calibri"/>
              </a:rPr>
              <a:t>To introduce the use of variables.</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1" i="0" lang="en-GB" sz="1200">
                <a:solidFill>
                  <a:schemeClr val="dk1"/>
                </a:solidFill>
              </a:rPr>
              <a:t>Learning objective:</a:t>
            </a:r>
            <a:endParaRPr b="1"/>
          </a:p>
          <a:p>
            <a:pPr indent="0" lvl="0" marL="0" rtl="0" algn="l">
              <a:spcBef>
                <a:spcPts val="0"/>
              </a:spcBef>
              <a:spcAft>
                <a:spcPts val="0"/>
              </a:spcAft>
              <a:buNone/>
            </a:pPr>
            <a:r>
              <a:rPr b="0" i="0" lang="en-GB" sz="1200">
                <a:solidFill>
                  <a:schemeClr val="dk1"/>
                </a:solidFill>
                <a:latin typeface="Calibri"/>
                <a:ea typeface="Calibri"/>
                <a:cs typeface="Calibri"/>
                <a:sym typeface="Calibri"/>
              </a:rPr>
              <a:t>By the end of this tutorial, children should be able to:</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171450" lvl="0" marL="171450" rtl="0" algn="l">
              <a:spcBef>
                <a:spcPts val="0"/>
              </a:spcBef>
              <a:spcAft>
                <a:spcPts val="0"/>
              </a:spcAft>
              <a:buClr>
                <a:schemeClr val="dk1"/>
              </a:buClr>
              <a:buSzPts val="1200"/>
              <a:buFont typeface="Arial"/>
              <a:buChar char="•"/>
            </a:pPr>
            <a:r>
              <a:rPr b="0" i="0" lang="en-GB" sz="1200">
                <a:solidFill>
                  <a:schemeClr val="dk1"/>
                </a:solidFill>
                <a:latin typeface="Calibri"/>
                <a:ea typeface="Calibri"/>
                <a:cs typeface="Calibri"/>
                <a:sym typeface="Calibri"/>
              </a:rPr>
              <a:t>Understand that variables can be used to store and manipulate values.</a:t>
            </a:r>
            <a:endParaRPr/>
          </a:p>
          <a:p>
            <a:pPr indent="-171450" lvl="0" marL="171450" rtl="0" algn="l">
              <a:spcBef>
                <a:spcPts val="0"/>
              </a:spcBef>
              <a:spcAft>
                <a:spcPts val="0"/>
              </a:spcAft>
              <a:buClr>
                <a:schemeClr val="dk1"/>
              </a:buClr>
              <a:buSzPts val="1200"/>
              <a:buFont typeface="Arial"/>
              <a:buChar char="•"/>
            </a:pPr>
            <a:r>
              <a:rPr b="0" i="0" lang="en-GB" sz="1200">
                <a:solidFill>
                  <a:schemeClr val="dk1"/>
                </a:solidFill>
                <a:latin typeface="Calibri"/>
                <a:ea typeface="Calibri"/>
                <a:cs typeface="Calibri"/>
                <a:sym typeface="Calibri"/>
              </a:rPr>
              <a:t>Write simple programs that use variables to count things.</a:t>
            </a:r>
            <a:endParaRPr/>
          </a:p>
          <a:p>
            <a:pPr indent="-171450" lvl="0" marL="171450" rtl="0" algn="l">
              <a:spcBef>
                <a:spcPts val="0"/>
              </a:spcBef>
              <a:spcAft>
                <a:spcPts val="0"/>
              </a:spcAft>
              <a:buClr>
                <a:schemeClr val="dk1"/>
              </a:buClr>
              <a:buSzPts val="1200"/>
              <a:buFont typeface="Arial"/>
              <a:buChar char="•"/>
            </a:pPr>
            <a:r>
              <a:rPr b="0" i="0" lang="en-GB" sz="1200">
                <a:solidFill>
                  <a:schemeClr val="dk1"/>
                </a:solidFill>
                <a:latin typeface="Calibri"/>
                <a:ea typeface="Calibri"/>
                <a:cs typeface="Calibri"/>
                <a:sym typeface="Calibri"/>
              </a:rPr>
              <a:t>Write simple programs that use values stored in variables to alter their behaviour</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br>
              <a:rPr lang="en-GB"/>
            </a:b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 name="Google Shape;172;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sz="1200">
                <a:solidFill>
                  <a:schemeClr val="dk1"/>
                </a:solidFill>
                <a:latin typeface="Calibri"/>
                <a:ea typeface="Calibri"/>
                <a:cs typeface="Calibri"/>
                <a:sym typeface="Calibri"/>
              </a:rPr>
              <a:t>Trace though this code, help student read though this block what do they think will happen?</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0" i="0" lang="en-GB" sz="1200">
                <a:solidFill>
                  <a:schemeClr val="dk1"/>
                </a:solidFill>
                <a:latin typeface="Calibri"/>
                <a:ea typeface="Calibri"/>
                <a:cs typeface="Calibri"/>
                <a:sym typeface="Calibri"/>
              </a:rPr>
              <a:t>They will be using some of this code in the project they are going to make.</a:t>
            </a:r>
            <a:endParaRPr/>
          </a:p>
        </p:txBody>
      </p:sp>
      <p:sp>
        <p:nvSpPr>
          <p:cNvPr id="173" name="Google Shape;173;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Show students the new blocks that will be introduced to them.</a:t>
            </a:r>
            <a:endParaRPr/>
          </a:p>
        </p:txBody>
      </p:sp>
      <p:sp>
        <p:nvSpPr>
          <p:cNvPr id="182" name="Google Shape;182;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Google Shape;18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0" name="Google Shape;190;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200">
                <a:solidFill>
                  <a:schemeClr val="dk1"/>
                </a:solidFill>
                <a:latin typeface="Calibri"/>
                <a:ea typeface="Calibri"/>
                <a:cs typeface="Calibri"/>
                <a:sym typeface="Calibri"/>
              </a:rPr>
              <a:t>Project resources are open-ended tasks that give children the chance to be creative with what they have learned so far. </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Each project is concentrated on a specific theme and only provides the relevant blocks/characters/props to work within that theme. </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There are no correct answers and children should be encouraged to experiment. Projects are often provided in </a:t>
            </a:r>
            <a:r>
              <a:rPr lang="en-GB"/>
              <a:t>multiple</a:t>
            </a:r>
            <a:r>
              <a:rPr lang="en-GB" sz="1200">
                <a:solidFill>
                  <a:schemeClr val="dk1"/>
                </a:solidFill>
                <a:latin typeface="Calibri"/>
                <a:ea typeface="Calibri"/>
                <a:cs typeface="Calibri"/>
                <a:sym typeface="Calibri"/>
              </a:rPr>
              <a:t> versions, so children can revisit a similar idea once they have learned more and elaborate on their previous ideas. Projects can be saved.</a:t>
            </a:r>
            <a:endParaRPr/>
          </a:p>
          <a:p>
            <a:pPr indent="0" lvl="0" marL="0" rtl="0" algn="l">
              <a:spcBef>
                <a:spcPts val="0"/>
              </a:spcBef>
              <a:spcAft>
                <a:spcPts val="0"/>
              </a:spcAft>
              <a:buNone/>
            </a:pPr>
            <a:br>
              <a:rPr lang="en-GB" sz="1200">
                <a:solidFill>
                  <a:schemeClr val="dk1"/>
                </a:solidFill>
                <a:latin typeface="Calibri"/>
                <a:ea typeface="Calibri"/>
                <a:cs typeface="Calibri"/>
                <a:sym typeface="Calibri"/>
              </a:rPr>
            </a:br>
            <a:r>
              <a:rPr b="1" i="0" lang="en-GB" sz="1200">
                <a:solidFill>
                  <a:schemeClr val="dk1"/>
                </a:solidFill>
              </a:rPr>
              <a:t>Objective</a:t>
            </a:r>
            <a:endParaRPr b="1"/>
          </a:p>
          <a:p>
            <a:pPr indent="0" lvl="0" marL="0" rtl="0" algn="l">
              <a:spcBef>
                <a:spcPts val="0"/>
              </a:spcBef>
              <a:spcAft>
                <a:spcPts val="0"/>
              </a:spcAft>
              <a:buNone/>
            </a:pPr>
            <a:r>
              <a:rPr b="0" i="0" lang="en-GB" sz="1200">
                <a:solidFill>
                  <a:schemeClr val="dk1"/>
                </a:solidFill>
                <a:latin typeface="Calibri"/>
                <a:ea typeface="Calibri"/>
                <a:cs typeface="Calibri"/>
                <a:sym typeface="Calibri"/>
              </a:rPr>
              <a:t>Create a simple 'Call and response' game. The sign should flash up random instructions. The player should press the appropriate key to perform the requested action. The game should respond to the player letting them know if they </a:t>
            </a:r>
            <a:r>
              <a:rPr lang="en-GB"/>
              <a:t>got</a:t>
            </a:r>
            <a:r>
              <a:rPr b="0" i="0" lang="en-GB" sz="1200">
                <a:solidFill>
                  <a:schemeClr val="dk1"/>
                </a:solidFill>
                <a:latin typeface="Calibri"/>
                <a:ea typeface="Calibri"/>
                <a:cs typeface="Calibri"/>
                <a:sym typeface="Calibri"/>
              </a:rPr>
              <a:t> it right or wrong.</a:t>
            </a:r>
            <a:br>
              <a:rPr lang="en-GB"/>
            </a:br>
            <a:br>
              <a:rPr lang="en-GB"/>
            </a:br>
            <a:r>
              <a:rPr b="0" i="0" lang="en-GB" sz="1200">
                <a:solidFill>
                  <a:schemeClr val="dk1"/>
                </a:solidFill>
                <a:latin typeface="Calibri"/>
                <a:ea typeface="Calibri"/>
                <a:cs typeface="Calibri"/>
                <a:sym typeface="Calibri"/>
              </a:rPr>
              <a:t>The game can be extended to add scoring, using the 'Total' variable.</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en-GB"/>
              <a:t>Allow time at the end of the session to share their dances with each other, to do this remind student they need to have named and save their project.</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p:txBody>
      </p:sp>
      <p:sp>
        <p:nvSpPr>
          <p:cNvPr id="191" name="Google Shape;191;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 name="Google Shape;96;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Introduce students to key vocabulary for this lesson:</a:t>
            </a:r>
            <a:endParaRPr/>
          </a:p>
          <a:p>
            <a:pPr indent="0" lvl="0" marL="0" marR="0" rtl="0" algn="l">
              <a:lnSpc>
                <a:spcPct val="10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b="1" i="0" lang="en-GB" sz="1200">
                <a:solidFill>
                  <a:schemeClr val="dk1"/>
                </a:solidFill>
                <a:latin typeface="Calibri"/>
                <a:ea typeface="Calibri"/>
                <a:cs typeface="Calibri"/>
                <a:sym typeface="Calibri"/>
              </a:rPr>
              <a:t>Variable: </a:t>
            </a:r>
            <a:r>
              <a:rPr b="0" i="0" lang="en-GB" sz="1200">
                <a:solidFill>
                  <a:schemeClr val="dk1"/>
                </a:solidFill>
                <a:latin typeface="Calibri"/>
                <a:ea typeface="Calibri"/>
                <a:cs typeface="Calibri"/>
                <a:sym typeface="Calibri"/>
              </a:rPr>
              <a:t>A variable is a simple way of storing one piece of information somewhere in the computer’s memory whilst a program is running, and of getting that information back later.</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97" name="Google Shape;97;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 name="Google Shape;10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200">
                <a:solidFill>
                  <a:srgbClr val="00C5D4"/>
                </a:solidFill>
                <a:latin typeface="Arial"/>
                <a:ea typeface="Arial"/>
                <a:cs typeface="Arial"/>
                <a:sym typeface="Arial"/>
              </a:rPr>
              <a:t>Explain the concept of a </a:t>
            </a:r>
            <a:r>
              <a:rPr lang="en-GB">
                <a:solidFill>
                  <a:srgbClr val="00C5D4"/>
                </a:solidFill>
                <a:latin typeface="Arial"/>
                <a:ea typeface="Arial"/>
                <a:cs typeface="Arial"/>
                <a:sym typeface="Arial"/>
              </a:rPr>
              <a:t>v</a:t>
            </a:r>
            <a:r>
              <a:rPr lang="en-GB" sz="1200">
                <a:solidFill>
                  <a:srgbClr val="00C5D4"/>
                </a:solidFill>
                <a:latin typeface="Arial"/>
                <a:ea typeface="Arial"/>
                <a:cs typeface="Arial"/>
                <a:sym typeface="Arial"/>
              </a:rPr>
              <a:t>ariable.</a:t>
            </a:r>
            <a:endParaRPr/>
          </a:p>
          <a:p>
            <a:pPr indent="0" lvl="0" marL="0" rtl="0" algn="l">
              <a:spcBef>
                <a:spcPts val="0"/>
              </a:spcBef>
              <a:spcAft>
                <a:spcPts val="0"/>
              </a:spcAft>
              <a:buNone/>
            </a:pPr>
            <a:r>
              <a:t/>
            </a:r>
            <a:endParaRPr sz="1200">
              <a:solidFill>
                <a:srgbClr val="00C5D4"/>
              </a:solidFill>
              <a:latin typeface="Arial"/>
              <a:ea typeface="Arial"/>
              <a:cs typeface="Arial"/>
              <a:sym typeface="Arial"/>
            </a:endParaRPr>
          </a:p>
          <a:p>
            <a:pPr indent="0" lvl="0" marL="0" rtl="0" algn="l">
              <a:spcBef>
                <a:spcPts val="0"/>
              </a:spcBef>
              <a:spcAft>
                <a:spcPts val="0"/>
              </a:spcAft>
              <a:buNone/>
            </a:pPr>
            <a:r>
              <a:rPr lang="en-GB" sz="1200">
                <a:solidFill>
                  <a:srgbClr val="00C5D4"/>
                </a:solidFill>
                <a:latin typeface="Arial"/>
                <a:ea typeface="Arial"/>
                <a:cs typeface="Arial"/>
                <a:sym typeface="Arial"/>
              </a:rPr>
              <a:t>A variable stores a piece of information in a computer’s memory while a program is running, that can be retrieved when needed.</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0" i="0" lang="en-GB" sz="1200">
                <a:solidFill>
                  <a:schemeClr val="dk1"/>
                </a:solidFill>
                <a:latin typeface="Calibri"/>
                <a:ea typeface="Calibri"/>
                <a:cs typeface="Calibri"/>
                <a:sym typeface="Calibri"/>
              </a:rPr>
              <a:t>A variable is an example of a data structure. As pupils move on to </a:t>
            </a:r>
            <a:r>
              <a:rPr lang="en-GB"/>
              <a:t>s</a:t>
            </a:r>
            <a:r>
              <a:rPr b="0" i="0" lang="en-GB" sz="1200">
                <a:solidFill>
                  <a:schemeClr val="dk1"/>
                </a:solidFill>
                <a:latin typeface="Calibri"/>
                <a:ea typeface="Calibri"/>
                <a:cs typeface="Calibri"/>
                <a:sym typeface="Calibri"/>
              </a:rPr>
              <a:t>econdary school, they will learn about other data structures such as arrays. </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0" i="0" lang="en-GB" sz="1200">
                <a:solidFill>
                  <a:schemeClr val="dk1"/>
                </a:solidFill>
                <a:latin typeface="Calibri"/>
                <a:ea typeface="Calibri"/>
                <a:cs typeface="Calibri"/>
                <a:sym typeface="Calibri"/>
              </a:rPr>
              <a:t>A variable can be a number or text or perhaps true/false. </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0" i="0" lang="en-GB" sz="1200">
                <a:solidFill>
                  <a:schemeClr val="dk1"/>
                </a:solidFill>
                <a:latin typeface="Calibri"/>
                <a:ea typeface="Calibri"/>
                <a:cs typeface="Calibri"/>
                <a:sym typeface="Calibri"/>
              </a:rPr>
              <a:t>Programs can store, retrieve or change the values of variables. Variables are an abstraction of data storage and retrieval: as programmers, we need not know </a:t>
            </a:r>
            <a:r>
              <a:rPr b="0" i="1" lang="en-GB" sz="1200">
                <a:solidFill>
                  <a:schemeClr val="dk1"/>
                </a:solidFill>
                <a:latin typeface="Calibri"/>
                <a:ea typeface="Calibri"/>
                <a:cs typeface="Calibri"/>
                <a:sym typeface="Calibri"/>
              </a:rPr>
              <a:t>how</a:t>
            </a:r>
            <a:r>
              <a:rPr b="0" i="0" lang="en-GB" sz="1200">
                <a:solidFill>
                  <a:schemeClr val="dk1"/>
                </a:solidFill>
                <a:latin typeface="Calibri"/>
                <a:ea typeface="Calibri"/>
                <a:cs typeface="Calibri"/>
                <a:sym typeface="Calibri"/>
              </a:rPr>
              <a:t> exactly the programming language, operating system and hardware manage and handle them.</a:t>
            </a:r>
            <a:endParaRPr/>
          </a:p>
        </p:txBody>
      </p:sp>
      <p:sp>
        <p:nvSpPr>
          <p:cNvPr id="107" name="Google Shape;107;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 name="Google Shape;117;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Introduce </a:t>
            </a:r>
            <a:r>
              <a:rPr b="1" lang="en-GB"/>
              <a:t>Code Disco:</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Children should be encouraged to try running their programs to see what happens. They should not always expect to get it right first time. Testing a program, seeing what goes wrong and then fixing the problem (</a:t>
            </a:r>
            <a:r>
              <a:rPr b="1" i="1" lang="en-GB"/>
              <a:t>debugging</a:t>
            </a:r>
            <a:r>
              <a:rPr lang="en-GB"/>
              <a:t>) is a very important part of coding. Tutorials and challenges in Code Disco always build on what has been learned previously. Children should be encouraged to think about what they've just learned, and see how it can be adapted and extended to solve other problems. Breaking a problem down into simpler problems and then combining the solutions is a very useful strategy in coding.</a:t>
            </a:r>
            <a:endParaRPr/>
          </a:p>
        </p:txBody>
      </p:sp>
      <p:sp>
        <p:nvSpPr>
          <p:cNvPr id="118" name="Google Shape;118;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 name="Google Shape;127;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Introduce students to </a:t>
            </a:r>
            <a:r>
              <a:rPr b="1" lang="en-GB"/>
              <a:t>Busy Code:</a:t>
            </a:r>
            <a:endParaRPr/>
          </a:p>
          <a:p>
            <a:pPr indent="0" lvl="0" marL="0" rtl="0" algn="l">
              <a:spcBef>
                <a:spcPts val="0"/>
              </a:spcBef>
              <a:spcAft>
                <a:spcPts val="0"/>
              </a:spcAft>
              <a:buNone/>
            </a:pPr>
            <a:r>
              <a:t/>
            </a:r>
            <a:endParaRPr/>
          </a:p>
          <a:p>
            <a:pPr indent="-171450" lvl="0" marL="171450" rtl="0" algn="l">
              <a:spcBef>
                <a:spcPts val="0"/>
              </a:spcBef>
              <a:spcAft>
                <a:spcPts val="0"/>
              </a:spcAft>
              <a:buClr>
                <a:schemeClr val="dk1"/>
              </a:buClr>
              <a:buSzPts val="1200"/>
              <a:buFont typeface="Arial"/>
              <a:buChar char="•"/>
            </a:pPr>
            <a:r>
              <a:rPr lang="en-GB"/>
              <a:t>Code area</a:t>
            </a:r>
            <a:endParaRPr/>
          </a:p>
          <a:p>
            <a:pPr indent="-95250" lvl="0" marL="171450" rtl="0" algn="l">
              <a:spcBef>
                <a:spcPts val="0"/>
              </a:spcBef>
              <a:spcAft>
                <a:spcPts val="0"/>
              </a:spcAft>
              <a:buClr>
                <a:schemeClr val="dk1"/>
              </a:buClr>
              <a:buSzPts val="1200"/>
              <a:buFont typeface="Arial"/>
              <a:buNone/>
            </a:pPr>
            <a:r>
              <a:t/>
            </a:r>
            <a:endParaRPr/>
          </a:p>
          <a:p>
            <a:pPr indent="-171450" lvl="0" marL="171450" rtl="0" algn="l">
              <a:spcBef>
                <a:spcPts val="0"/>
              </a:spcBef>
              <a:spcAft>
                <a:spcPts val="0"/>
              </a:spcAft>
              <a:buClr>
                <a:schemeClr val="dk1"/>
              </a:buClr>
              <a:buSzPts val="1200"/>
              <a:buFont typeface="Arial"/>
              <a:buChar char="•"/>
            </a:pPr>
            <a:r>
              <a:rPr lang="en-GB"/>
              <a:t>Action area</a:t>
            </a:r>
            <a:endParaRPr/>
          </a:p>
          <a:p>
            <a:pPr indent="-95250" lvl="0" marL="171450" rtl="0" algn="l">
              <a:spcBef>
                <a:spcPts val="0"/>
              </a:spcBef>
              <a:spcAft>
                <a:spcPts val="0"/>
              </a:spcAft>
              <a:buClr>
                <a:schemeClr val="dk1"/>
              </a:buClr>
              <a:buSzPts val="1200"/>
              <a:buFont typeface="Arial"/>
              <a:buNone/>
            </a:pPr>
            <a:r>
              <a:t/>
            </a:r>
            <a:endParaRPr/>
          </a:p>
          <a:p>
            <a:pPr indent="-171450" lvl="0" marL="171450" rtl="0" algn="l">
              <a:spcBef>
                <a:spcPts val="0"/>
              </a:spcBef>
              <a:spcAft>
                <a:spcPts val="0"/>
              </a:spcAft>
              <a:buClr>
                <a:schemeClr val="dk1"/>
              </a:buClr>
              <a:buSzPts val="1200"/>
              <a:buFont typeface="Arial"/>
              <a:buChar char="•"/>
            </a:pPr>
            <a:r>
              <a:rPr lang="en-GB"/>
              <a:t>Instruction area</a:t>
            </a:r>
            <a:endParaRPr/>
          </a:p>
        </p:txBody>
      </p:sp>
      <p:sp>
        <p:nvSpPr>
          <p:cNvPr id="128" name="Google Shape;128;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6" name="Google Shape;136;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Show students the new blocks that will be introduced to them.</a:t>
            </a:r>
            <a:endParaRPr/>
          </a:p>
        </p:txBody>
      </p:sp>
      <p:sp>
        <p:nvSpPr>
          <p:cNvPr id="137" name="Google Shape;137;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 name="Google Shape;145;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sz="1200">
                <a:solidFill>
                  <a:schemeClr val="dk1"/>
                </a:solidFill>
                <a:latin typeface="Calibri"/>
                <a:ea typeface="Calibri"/>
                <a:cs typeface="Calibri"/>
                <a:sym typeface="Calibri"/>
              </a:rPr>
              <a:t>Tutorials consist of multiple steps that can be worked through. </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0" i="0" lang="en-GB" sz="1200">
                <a:solidFill>
                  <a:schemeClr val="dk1"/>
                </a:solidFill>
                <a:latin typeface="Calibri"/>
                <a:ea typeface="Calibri"/>
                <a:cs typeface="Calibri"/>
                <a:sym typeface="Calibri"/>
              </a:rPr>
              <a:t>The objective will be presented in the instructions area in the bottom left of the screen, along with any hints that may help children to complete the stage. Some steps include a </a:t>
            </a:r>
            <a:r>
              <a:rPr b="0" i="1" lang="en-GB" sz="1200">
                <a:solidFill>
                  <a:schemeClr val="dk1"/>
                </a:solidFill>
                <a:latin typeface="Calibri"/>
                <a:ea typeface="Calibri"/>
                <a:cs typeface="Calibri"/>
                <a:sym typeface="Calibri"/>
              </a:rPr>
              <a:t>clue button </a:t>
            </a:r>
            <a:r>
              <a:rPr b="0" i="0" lang="en-GB" sz="1200">
                <a:solidFill>
                  <a:schemeClr val="dk1"/>
                </a:solidFill>
                <a:latin typeface="Calibri"/>
                <a:ea typeface="Calibri"/>
                <a:cs typeface="Calibri"/>
                <a:sym typeface="Calibri"/>
              </a:rPr>
              <a:t>which will give a visual clue, normally where a new block type is introduced or an existing block type is used in a new way. </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0" i="0" lang="en-GB" sz="1200">
                <a:solidFill>
                  <a:schemeClr val="dk1"/>
                </a:solidFill>
                <a:latin typeface="Calibri"/>
                <a:ea typeface="Calibri"/>
                <a:cs typeface="Calibri"/>
                <a:sym typeface="Calibri"/>
              </a:rPr>
              <a:t>Once each stage is complete, a next button will appear allowing children to move onto the next stage. </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0" i="0" lang="en-GB" sz="1200">
                <a:solidFill>
                  <a:schemeClr val="dk1"/>
                </a:solidFill>
                <a:latin typeface="Calibri"/>
                <a:ea typeface="Calibri"/>
                <a:cs typeface="Calibri"/>
                <a:sym typeface="Calibri"/>
              </a:rPr>
              <a:t>Once the final stage has been completed, children can either try any related challenges or projects or can move onto the next tutorial.</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0" i="0" lang="en-GB" sz="1200">
                <a:solidFill>
                  <a:schemeClr val="dk1"/>
                </a:solidFill>
                <a:latin typeface="Calibri"/>
                <a:ea typeface="Calibri"/>
                <a:cs typeface="Calibri"/>
                <a:sym typeface="Calibri"/>
              </a:rPr>
              <a:t>You may want to demo this with your students when going through the first instructions together.</a:t>
            </a:r>
            <a:endParaRPr/>
          </a:p>
        </p:txBody>
      </p:sp>
      <p:sp>
        <p:nvSpPr>
          <p:cNvPr id="146" name="Google Shape;146;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 name="Google Shape;154;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sz="1200">
                <a:solidFill>
                  <a:schemeClr val="dk1"/>
                </a:solidFill>
                <a:latin typeface="Calibri"/>
                <a:ea typeface="Calibri"/>
                <a:cs typeface="Calibri"/>
                <a:sym typeface="Calibri"/>
              </a:rPr>
              <a:t>Challenge resources work in a similar manner to the tutorial resources, but the problems are harder to solve. They are intended to test that children have grasped the concepts introduced in the preceding tutorials. </a:t>
            </a:r>
            <a:endParaRPr/>
          </a:p>
          <a:p>
            <a:pPr indent="0" lvl="0" marL="0" rtl="0" algn="l">
              <a:spcBef>
                <a:spcPts val="0"/>
              </a:spcBef>
              <a:spcAft>
                <a:spcPts val="0"/>
              </a:spcAft>
              <a:buNone/>
            </a:pPr>
            <a:r>
              <a:rPr b="0" i="0" lang="en-GB" sz="1200">
                <a:solidFill>
                  <a:schemeClr val="dk1"/>
                </a:solidFill>
                <a:latin typeface="Calibri"/>
                <a:ea typeface="Calibri"/>
                <a:cs typeface="Calibri"/>
                <a:sym typeface="Calibri"/>
              </a:rPr>
              <a:t>Each task in a challenge has a suggested block limit the children should try to stay within.</a:t>
            </a:r>
            <a:endParaRPr/>
          </a:p>
        </p:txBody>
      </p:sp>
      <p:sp>
        <p:nvSpPr>
          <p:cNvPr id="155" name="Google Shape;155;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Google Shape;16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 name="Google Shape;163;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sz="1200">
                <a:solidFill>
                  <a:schemeClr val="dk1"/>
                </a:solidFill>
                <a:latin typeface="Calibri"/>
                <a:ea typeface="Calibri"/>
                <a:cs typeface="Calibri"/>
                <a:sym typeface="Calibri"/>
              </a:rPr>
              <a:t>Challenges may have many different correct solutions. Below is an example of a correct solution that keeps within the block limit.</a:t>
            </a:r>
            <a:endParaRPr/>
          </a:p>
        </p:txBody>
      </p:sp>
      <p:sp>
        <p:nvSpPr>
          <p:cNvPr id="164" name="Google Shape;164;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5" name="Shape 15"/>
        <p:cNvGrpSpPr/>
        <p:nvPr/>
      </p:nvGrpSpPr>
      <p:grpSpPr>
        <a:xfrm>
          <a:off x="0" y="0"/>
          <a:ext cx="0" cy="0"/>
          <a:chOff x="0" y="0"/>
          <a:chExt cx="0" cy="0"/>
        </a:xfrm>
      </p:grpSpPr>
      <p:sp>
        <p:nvSpPr>
          <p:cNvPr id="16" name="Google Shape;16;p1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72" name="Shape 72"/>
        <p:cNvGrpSpPr/>
        <p:nvPr/>
      </p:nvGrpSpPr>
      <p:grpSpPr>
        <a:xfrm>
          <a:off x="0" y="0"/>
          <a:ext cx="0" cy="0"/>
          <a:chOff x="0" y="0"/>
          <a:chExt cx="0" cy="0"/>
        </a:xfrm>
      </p:grpSpPr>
      <p:sp>
        <p:nvSpPr>
          <p:cNvPr id="73" name="Google Shape;73;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1" name="Shape 21"/>
        <p:cNvGrpSpPr/>
        <p:nvPr/>
      </p:nvGrpSpPr>
      <p:grpSpPr>
        <a:xfrm>
          <a:off x="0" y="0"/>
          <a:ext cx="0" cy="0"/>
          <a:chOff x="0" y="0"/>
          <a:chExt cx="0" cy="0"/>
        </a:xfrm>
      </p:grpSpPr>
      <p:sp>
        <p:nvSpPr>
          <p:cNvPr id="22" name="Google Shape;22;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7" name="Shape 27"/>
        <p:cNvGrpSpPr/>
        <p:nvPr/>
      </p:nvGrpSpPr>
      <p:grpSpPr>
        <a:xfrm>
          <a:off x="0" y="0"/>
          <a:ext cx="0" cy="0"/>
          <a:chOff x="0" y="0"/>
          <a:chExt cx="0" cy="0"/>
        </a:xfrm>
      </p:grpSpPr>
      <p:sp>
        <p:nvSpPr>
          <p:cNvPr id="28" name="Google Shape;28;p1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3" name="Shape 33"/>
        <p:cNvGrpSpPr/>
        <p:nvPr/>
      </p:nvGrpSpPr>
      <p:grpSpPr>
        <a:xfrm>
          <a:off x="0" y="0"/>
          <a:ext cx="0" cy="0"/>
          <a:chOff x="0" y="0"/>
          <a:chExt cx="0" cy="0"/>
        </a:xfrm>
      </p:grpSpPr>
      <p:sp>
        <p:nvSpPr>
          <p:cNvPr id="34" name="Google Shape;34;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1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0" name="Shape 40"/>
        <p:cNvGrpSpPr/>
        <p:nvPr/>
      </p:nvGrpSpPr>
      <p:grpSpPr>
        <a:xfrm>
          <a:off x="0" y="0"/>
          <a:ext cx="0" cy="0"/>
          <a:chOff x="0" y="0"/>
          <a:chExt cx="0" cy="0"/>
        </a:xfrm>
      </p:grpSpPr>
      <p:sp>
        <p:nvSpPr>
          <p:cNvPr id="41" name="Google Shape;41;p1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1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1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1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9" name="Shape 49"/>
        <p:cNvGrpSpPr/>
        <p:nvPr/>
      </p:nvGrpSpPr>
      <p:grpSpPr>
        <a:xfrm>
          <a:off x="0" y="0"/>
          <a:ext cx="0" cy="0"/>
          <a:chOff x="0" y="0"/>
          <a:chExt cx="0" cy="0"/>
        </a:xfrm>
      </p:grpSpPr>
      <p:sp>
        <p:nvSpPr>
          <p:cNvPr id="50" name="Google Shape;50;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4" name="Shape 54"/>
        <p:cNvGrpSpPr/>
        <p:nvPr/>
      </p:nvGrpSpPr>
      <p:grpSpPr>
        <a:xfrm>
          <a:off x="0" y="0"/>
          <a:ext cx="0" cy="0"/>
          <a:chOff x="0" y="0"/>
          <a:chExt cx="0" cy="0"/>
        </a:xfrm>
      </p:grpSpPr>
      <p:sp>
        <p:nvSpPr>
          <p:cNvPr id="55" name="Google Shape;55;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8" name="Shape 58"/>
        <p:cNvGrpSpPr/>
        <p:nvPr/>
      </p:nvGrpSpPr>
      <p:grpSpPr>
        <a:xfrm>
          <a:off x="0" y="0"/>
          <a:ext cx="0" cy="0"/>
          <a:chOff x="0" y="0"/>
          <a:chExt cx="0" cy="0"/>
        </a:xfrm>
      </p:grpSpPr>
      <p:sp>
        <p:nvSpPr>
          <p:cNvPr id="59" name="Google Shape;59;p2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5" name="Shape 65"/>
        <p:cNvGrpSpPr/>
        <p:nvPr/>
      </p:nvGrpSpPr>
      <p:grpSpPr>
        <a:xfrm>
          <a:off x="0" y="0"/>
          <a:ext cx="0" cy="0"/>
          <a:chOff x="0" y="0"/>
          <a:chExt cx="0" cy="0"/>
        </a:xfrm>
      </p:grpSpPr>
      <p:sp>
        <p:nvSpPr>
          <p:cNvPr id="66" name="Google Shape;66;p2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2"/>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2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4.png"/><Relationship Id="rId4" Type="http://schemas.openxmlformats.org/officeDocument/2006/relationships/image" Target="../media/image2.png"/><Relationship Id="rId5"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4.png"/><Relationship Id="rId4" Type="http://schemas.openxmlformats.org/officeDocument/2006/relationships/image" Target="../media/image2.png"/><Relationship Id="rId5"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4.png"/><Relationship Id="rId4" Type="http://schemas.openxmlformats.org/officeDocument/2006/relationships/image" Target="../media/image2.png"/><Relationship Id="rId5"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4.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4.png"/><Relationship Id="rId4" Type="http://schemas.openxmlformats.org/officeDocument/2006/relationships/image" Target="../media/image2.png"/><Relationship Id="rId5"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4.pn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4.png"/><Relationship Id="rId4" Type="http://schemas.openxmlformats.org/officeDocument/2006/relationships/image" Target="../media/image2.png"/><Relationship Id="rId5"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4.png"/><Relationship Id="rId4" Type="http://schemas.openxmlformats.org/officeDocument/2006/relationships/image" Target="../media/image2.png"/><Relationship Id="rId5"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4.png"/><Relationship Id="rId4" Type="http://schemas.openxmlformats.org/officeDocument/2006/relationships/image" Target="../media/image2.png"/><Relationship Id="rId5"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4.png"/><Relationship Id="rId4" Type="http://schemas.openxmlformats.org/officeDocument/2006/relationships/image" Target="../media/image2.png"/><Relationship Id="rId5"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4.png"/><Relationship Id="rId4" Type="http://schemas.openxmlformats.org/officeDocument/2006/relationships/image" Target="../media/image2.png"/><Relationship Id="rId5"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88" name="Shape 88"/>
        <p:cNvGrpSpPr/>
        <p:nvPr/>
      </p:nvGrpSpPr>
      <p:grpSpPr>
        <a:xfrm>
          <a:off x="0" y="0"/>
          <a:ext cx="0" cy="0"/>
          <a:chOff x="0" y="0"/>
          <a:chExt cx="0" cy="0"/>
        </a:xfrm>
      </p:grpSpPr>
      <p:pic>
        <p:nvPicPr>
          <p:cNvPr descr="A circuit board&#10;&#10;Description automatically generated" id="89" name="Google Shape;89;p1"/>
          <p:cNvPicPr preferRelativeResize="0"/>
          <p:nvPr/>
        </p:nvPicPr>
        <p:blipFill rotWithShape="1">
          <a:blip r:embed="rId3">
            <a:alphaModFix/>
          </a:blip>
          <a:srcRect b="0" l="0" r="0" t="0"/>
          <a:stretch/>
        </p:blipFill>
        <p:spPr>
          <a:xfrm>
            <a:off x="20" y="10"/>
            <a:ext cx="12191980" cy="6857990"/>
          </a:xfrm>
          <a:custGeom>
            <a:rect b="b" l="l" r="r" t="t"/>
            <a:pathLst>
              <a:path extrusionOk="0" h="6858000" w="12191997">
                <a:moveTo>
                  <a:pt x="6631620" y="983228"/>
                </a:moveTo>
                <a:cubicBezTo>
                  <a:pt x="6631620" y="983228"/>
                  <a:pt x="6631620" y="983228"/>
                  <a:pt x="12091643" y="983228"/>
                </a:cubicBezTo>
                <a:lnTo>
                  <a:pt x="12191997" y="991151"/>
                </a:lnTo>
                <a:lnTo>
                  <a:pt x="12191997" y="6858000"/>
                </a:lnTo>
                <a:lnTo>
                  <a:pt x="3051794" y="6858000"/>
                </a:lnTo>
                <a:lnTo>
                  <a:pt x="3048485" y="6845812"/>
                </a:lnTo>
                <a:cubicBezTo>
                  <a:pt x="2999734" y="6614233"/>
                  <a:pt x="3024109" y="6346091"/>
                  <a:pt x="3121611" y="6151078"/>
                </a:cubicBezTo>
                <a:cubicBezTo>
                  <a:pt x="3121611" y="6151078"/>
                  <a:pt x="3121611" y="6151078"/>
                  <a:pt x="5851619" y="1422010"/>
                </a:cubicBezTo>
                <a:cubicBezTo>
                  <a:pt x="5997869" y="1178242"/>
                  <a:pt x="6355374" y="983228"/>
                  <a:pt x="6631620" y="983228"/>
                </a:cubicBezTo>
                <a:close/>
                <a:moveTo>
                  <a:pt x="0" y="339531"/>
                </a:moveTo>
                <a:lnTo>
                  <a:pt x="54301" y="339531"/>
                </a:lnTo>
                <a:cubicBezTo>
                  <a:pt x="1340585" y="339531"/>
                  <a:pt x="1340585" y="339531"/>
                  <a:pt x="1340585" y="339531"/>
                </a:cubicBezTo>
                <a:cubicBezTo>
                  <a:pt x="1495969" y="339531"/>
                  <a:pt x="1635814" y="422097"/>
                  <a:pt x="1713506" y="556265"/>
                </a:cubicBezTo>
                <a:cubicBezTo>
                  <a:pt x="2909965" y="2625561"/>
                  <a:pt x="2909965" y="2625561"/>
                  <a:pt x="2909965" y="2625561"/>
                </a:cubicBezTo>
                <a:cubicBezTo>
                  <a:pt x="2987657" y="2754570"/>
                  <a:pt x="2987657" y="2919700"/>
                  <a:pt x="2909965" y="3048708"/>
                </a:cubicBezTo>
                <a:cubicBezTo>
                  <a:pt x="1713506" y="5118003"/>
                  <a:pt x="1713506" y="5118003"/>
                  <a:pt x="1713506" y="5118003"/>
                </a:cubicBezTo>
                <a:cubicBezTo>
                  <a:pt x="1635814" y="5252173"/>
                  <a:pt x="1495969" y="5334737"/>
                  <a:pt x="1340585" y="5334737"/>
                </a:cubicBezTo>
                <a:cubicBezTo>
                  <a:pt x="816002" y="5334737"/>
                  <a:pt x="406171" y="5334737"/>
                  <a:pt x="85990" y="5334737"/>
                </a:cubicBezTo>
                <a:lnTo>
                  <a:pt x="0" y="5334737"/>
                </a:lnTo>
                <a:close/>
                <a:moveTo>
                  <a:pt x="2861712" y="0"/>
                </a:moveTo>
                <a:lnTo>
                  <a:pt x="5175003" y="0"/>
                </a:lnTo>
                <a:lnTo>
                  <a:pt x="5220943" y="79581"/>
                </a:lnTo>
                <a:cubicBezTo>
                  <a:pt x="5331226" y="270618"/>
                  <a:pt x="5491637" y="548491"/>
                  <a:pt x="5724962" y="952668"/>
                </a:cubicBezTo>
                <a:cubicBezTo>
                  <a:pt x="5764962" y="1023782"/>
                  <a:pt x="5764962" y="1130450"/>
                  <a:pt x="5724962" y="1201564"/>
                </a:cubicBezTo>
                <a:cubicBezTo>
                  <a:pt x="5724962" y="1201564"/>
                  <a:pt x="5724962" y="1201564"/>
                  <a:pt x="4978322" y="2494933"/>
                </a:cubicBezTo>
                <a:cubicBezTo>
                  <a:pt x="4942768" y="2561602"/>
                  <a:pt x="4844993" y="2614935"/>
                  <a:pt x="4764998" y="2614935"/>
                </a:cubicBezTo>
                <a:lnTo>
                  <a:pt x="3271717" y="2614935"/>
                </a:lnTo>
                <a:cubicBezTo>
                  <a:pt x="3196167" y="2614935"/>
                  <a:pt x="3098390" y="2561602"/>
                  <a:pt x="3058392" y="2494933"/>
                </a:cubicBezTo>
                <a:cubicBezTo>
                  <a:pt x="3058392" y="2494933"/>
                  <a:pt x="3058392" y="2494933"/>
                  <a:pt x="2311754" y="1201564"/>
                </a:cubicBezTo>
                <a:cubicBezTo>
                  <a:pt x="2276199" y="1130450"/>
                  <a:pt x="2276199" y="1023782"/>
                  <a:pt x="2311754" y="952668"/>
                </a:cubicBezTo>
                <a:cubicBezTo>
                  <a:pt x="2311754" y="952668"/>
                  <a:pt x="2311754" y="952668"/>
                  <a:pt x="2811944" y="86212"/>
                </a:cubicBezTo>
                <a:close/>
              </a:path>
            </a:pathLst>
          </a:custGeom>
          <a:noFill/>
          <a:ln>
            <a:noFill/>
          </a:ln>
        </p:spPr>
      </p:pic>
      <p:sp>
        <p:nvSpPr>
          <p:cNvPr id="90" name="Google Shape;90;p1"/>
          <p:cNvSpPr txBox="1"/>
          <p:nvPr/>
        </p:nvSpPr>
        <p:spPr>
          <a:xfrm>
            <a:off x="5428933" y="2828832"/>
            <a:ext cx="4517572"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7200" u="none" cap="none" strike="noStrike">
                <a:solidFill>
                  <a:srgbClr val="0099A9"/>
                </a:solidFill>
                <a:latin typeface="Arial"/>
                <a:ea typeface="Arial"/>
                <a:cs typeface="Arial"/>
                <a:sym typeface="Arial"/>
              </a:rPr>
              <a:t>Variables</a:t>
            </a:r>
            <a:r>
              <a:rPr b="0" i="0" lang="en-GB" sz="7200" u="none" cap="none" strike="noStrike">
                <a:solidFill>
                  <a:srgbClr val="0099A9"/>
                </a:solidFill>
                <a:latin typeface="Arial"/>
                <a:ea typeface="Arial"/>
                <a:cs typeface="Arial"/>
                <a:sym typeface="Arial"/>
              </a:rPr>
              <a:t> </a:t>
            </a:r>
            <a:endParaRPr sz="7200">
              <a:solidFill>
                <a:srgbClr val="0099A9"/>
              </a:solidFill>
              <a:latin typeface="Arial"/>
              <a:ea typeface="Arial"/>
              <a:cs typeface="Arial"/>
              <a:sym typeface="Arial"/>
            </a:endParaRPr>
          </a:p>
        </p:txBody>
      </p:sp>
      <p:pic>
        <p:nvPicPr>
          <p:cNvPr id="91" name="Google Shape;91;p1"/>
          <p:cNvPicPr preferRelativeResize="0"/>
          <p:nvPr/>
        </p:nvPicPr>
        <p:blipFill rotWithShape="1">
          <a:blip r:embed="rId4">
            <a:alphaModFix/>
          </a:blip>
          <a:srcRect b="0" l="0" r="0" t="0"/>
          <a:stretch/>
        </p:blipFill>
        <p:spPr>
          <a:xfrm>
            <a:off x="281368" y="6208711"/>
            <a:ext cx="1072148" cy="495230"/>
          </a:xfrm>
          <a:prstGeom prst="rect">
            <a:avLst/>
          </a:prstGeom>
          <a:noFill/>
          <a:ln>
            <a:noFill/>
          </a:ln>
        </p:spPr>
      </p:pic>
      <p:pic>
        <p:nvPicPr>
          <p:cNvPr descr="A picture containing graphics, drawing&#10;&#10;Description automatically generated" id="92" name="Google Shape;92;p1"/>
          <p:cNvPicPr preferRelativeResize="0"/>
          <p:nvPr/>
        </p:nvPicPr>
        <p:blipFill rotWithShape="1">
          <a:blip r:embed="rId5">
            <a:alphaModFix/>
          </a:blip>
          <a:srcRect b="0" l="0" r="0" t="0"/>
          <a:stretch/>
        </p:blipFill>
        <p:spPr>
          <a:xfrm>
            <a:off x="9465287" y="2331241"/>
            <a:ext cx="2032883" cy="2195513"/>
          </a:xfrm>
          <a:prstGeom prst="rect">
            <a:avLst/>
          </a:prstGeom>
          <a:noFill/>
          <a:ln>
            <a:noFill/>
          </a:ln>
        </p:spPr>
      </p:pic>
      <p:pic>
        <p:nvPicPr>
          <p:cNvPr descr="A picture containing light&#10;&#10;Description automatically generated" id="93" name="Google Shape;93;p1"/>
          <p:cNvPicPr preferRelativeResize="0"/>
          <p:nvPr/>
        </p:nvPicPr>
        <p:blipFill rotWithShape="1">
          <a:blip r:embed="rId6">
            <a:alphaModFix/>
          </a:blip>
          <a:srcRect b="0" l="0" r="0" t="0"/>
          <a:stretch/>
        </p:blipFill>
        <p:spPr>
          <a:xfrm>
            <a:off x="9490915" y="2331241"/>
            <a:ext cx="2032000" cy="2184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pic>
        <p:nvPicPr>
          <p:cNvPr id="175" name="Google Shape;175;p10"/>
          <p:cNvPicPr preferRelativeResize="0"/>
          <p:nvPr/>
        </p:nvPicPr>
        <p:blipFill rotWithShape="1">
          <a:blip r:embed="rId3">
            <a:alphaModFix/>
          </a:blip>
          <a:srcRect b="0" l="0" r="0" t="0"/>
          <a:stretch/>
        </p:blipFill>
        <p:spPr>
          <a:xfrm>
            <a:off x="20" y="10"/>
            <a:ext cx="12191980" cy="6857990"/>
          </a:xfrm>
          <a:prstGeom prst="rect">
            <a:avLst/>
          </a:prstGeom>
          <a:noFill/>
          <a:ln>
            <a:noFill/>
          </a:ln>
        </p:spPr>
      </p:pic>
      <p:sp>
        <p:nvSpPr>
          <p:cNvPr id="176" name="Google Shape;176;p10"/>
          <p:cNvSpPr/>
          <p:nvPr/>
        </p:nvSpPr>
        <p:spPr>
          <a:xfrm>
            <a:off x="859972" y="832757"/>
            <a:ext cx="10472056" cy="5192486"/>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id="177" name="Google Shape;177;p10"/>
          <p:cNvPicPr preferRelativeResize="0"/>
          <p:nvPr/>
        </p:nvPicPr>
        <p:blipFill rotWithShape="1">
          <a:blip r:embed="rId4">
            <a:alphaModFix/>
          </a:blip>
          <a:srcRect b="0" l="0" r="0" t="0"/>
          <a:stretch/>
        </p:blipFill>
        <p:spPr>
          <a:xfrm>
            <a:off x="281368" y="6208711"/>
            <a:ext cx="1072148" cy="495230"/>
          </a:xfrm>
          <a:prstGeom prst="rect">
            <a:avLst/>
          </a:prstGeom>
          <a:noFill/>
          <a:ln>
            <a:noFill/>
          </a:ln>
        </p:spPr>
      </p:pic>
      <p:pic>
        <p:nvPicPr>
          <p:cNvPr id="178" name="Google Shape;178;p10"/>
          <p:cNvPicPr preferRelativeResize="0"/>
          <p:nvPr/>
        </p:nvPicPr>
        <p:blipFill rotWithShape="1">
          <a:blip r:embed="rId5">
            <a:alphaModFix/>
          </a:blip>
          <a:srcRect b="0" l="0" r="0" t="0"/>
          <a:stretch/>
        </p:blipFill>
        <p:spPr>
          <a:xfrm>
            <a:off x="2936875" y="1137203"/>
            <a:ext cx="4908550" cy="458359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pic>
        <p:nvPicPr>
          <p:cNvPr id="184" name="Google Shape;184;p11"/>
          <p:cNvPicPr preferRelativeResize="0"/>
          <p:nvPr/>
        </p:nvPicPr>
        <p:blipFill rotWithShape="1">
          <a:blip r:embed="rId3">
            <a:alphaModFix/>
          </a:blip>
          <a:srcRect b="0" l="0" r="0" t="0"/>
          <a:stretch/>
        </p:blipFill>
        <p:spPr>
          <a:xfrm>
            <a:off x="20" y="10"/>
            <a:ext cx="12191980" cy="6857990"/>
          </a:xfrm>
          <a:prstGeom prst="rect">
            <a:avLst/>
          </a:prstGeom>
          <a:noFill/>
          <a:ln>
            <a:noFill/>
          </a:ln>
        </p:spPr>
      </p:pic>
      <p:sp>
        <p:nvSpPr>
          <p:cNvPr id="185" name="Google Shape;185;p11"/>
          <p:cNvSpPr/>
          <p:nvPr/>
        </p:nvSpPr>
        <p:spPr>
          <a:xfrm>
            <a:off x="859972" y="832757"/>
            <a:ext cx="10472056" cy="5192486"/>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id="186" name="Google Shape;186;p11"/>
          <p:cNvPicPr preferRelativeResize="0"/>
          <p:nvPr/>
        </p:nvPicPr>
        <p:blipFill rotWithShape="1">
          <a:blip r:embed="rId4">
            <a:alphaModFix/>
          </a:blip>
          <a:srcRect b="0" l="0" r="0" t="0"/>
          <a:stretch/>
        </p:blipFill>
        <p:spPr>
          <a:xfrm>
            <a:off x="281368" y="6208711"/>
            <a:ext cx="1072148" cy="495230"/>
          </a:xfrm>
          <a:prstGeom prst="rect">
            <a:avLst/>
          </a:prstGeom>
          <a:noFill/>
          <a:ln>
            <a:noFill/>
          </a:ln>
        </p:spPr>
      </p:pic>
      <p:pic>
        <p:nvPicPr>
          <p:cNvPr id="187" name="Google Shape;187;p11"/>
          <p:cNvPicPr preferRelativeResize="0"/>
          <p:nvPr/>
        </p:nvPicPr>
        <p:blipFill rotWithShape="1">
          <a:blip r:embed="rId5">
            <a:alphaModFix/>
          </a:blip>
          <a:srcRect b="0" l="0" r="0" t="0"/>
          <a:stretch/>
        </p:blipFill>
        <p:spPr>
          <a:xfrm>
            <a:off x="1873885" y="1698625"/>
            <a:ext cx="8444230" cy="34607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2" name="Shape 192"/>
        <p:cNvGrpSpPr/>
        <p:nvPr/>
      </p:nvGrpSpPr>
      <p:grpSpPr>
        <a:xfrm>
          <a:off x="0" y="0"/>
          <a:ext cx="0" cy="0"/>
          <a:chOff x="0" y="0"/>
          <a:chExt cx="0" cy="0"/>
        </a:xfrm>
      </p:grpSpPr>
      <p:pic>
        <p:nvPicPr>
          <p:cNvPr id="193" name="Google Shape;193;p12"/>
          <p:cNvPicPr preferRelativeResize="0"/>
          <p:nvPr/>
        </p:nvPicPr>
        <p:blipFill rotWithShape="1">
          <a:blip r:embed="rId3">
            <a:alphaModFix/>
          </a:blip>
          <a:srcRect b="0" l="0" r="0" t="0"/>
          <a:stretch/>
        </p:blipFill>
        <p:spPr>
          <a:xfrm>
            <a:off x="20" y="10"/>
            <a:ext cx="12191980" cy="6857990"/>
          </a:xfrm>
          <a:prstGeom prst="rect">
            <a:avLst/>
          </a:prstGeom>
          <a:noFill/>
          <a:ln>
            <a:noFill/>
          </a:ln>
        </p:spPr>
      </p:pic>
      <p:sp>
        <p:nvSpPr>
          <p:cNvPr id="194" name="Google Shape;194;p12"/>
          <p:cNvSpPr/>
          <p:nvPr/>
        </p:nvSpPr>
        <p:spPr>
          <a:xfrm>
            <a:off x="859972" y="832757"/>
            <a:ext cx="10472056" cy="5192486"/>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id="195" name="Google Shape;195;p12"/>
          <p:cNvPicPr preferRelativeResize="0"/>
          <p:nvPr/>
        </p:nvPicPr>
        <p:blipFill rotWithShape="1">
          <a:blip r:embed="rId4">
            <a:alphaModFix/>
          </a:blip>
          <a:srcRect b="0" l="0" r="0" t="0"/>
          <a:stretch/>
        </p:blipFill>
        <p:spPr>
          <a:xfrm>
            <a:off x="281368" y="6208711"/>
            <a:ext cx="1072148" cy="495230"/>
          </a:xfrm>
          <a:prstGeom prst="rect">
            <a:avLst/>
          </a:prstGeom>
          <a:noFill/>
          <a:ln>
            <a:noFill/>
          </a:ln>
        </p:spPr>
      </p:pic>
      <p:pic>
        <p:nvPicPr>
          <p:cNvPr id="196" name="Google Shape;196;p12"/>
          <p:cNvPicPr preferRelativeResize="0"/>
          <p:nvPr/>
        </p:nvPicPr>
        <p:blipFill rotWithShape="1">
          <a:blip r:embed="rId5">
            <a:alphaModFix/>
          </a:blip>
          <a:srcRect b="0" l="0" r="0" t="0"/>
          <a:stretch/>
        </p:blipFill>
        <p:spPr>
          <a:xfrm>
            <a:off x="1152586" y="2629672"/>
            <a:ext cx="9886827" cy="159865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8" name="Shape 98"/>
        <p:cNvGrpSpPr/>
        <p:nvPr/>
      </p:nvGrpSpPr>
      <p:grpSpPr>
        <a:xfrm>
          <a:off x="0" y="0"/>
          <a:ext cx="0" cy="0"/>
          <a:chOff x="0" y="0"/>
          <a:chExt cx="0" cy="0"/>
        </a:xfrm>
      </p:grpSpPr>
      <p:pic>
        <p:nvPicPr>
          <p:cNvPr id="99" name="Google Shape;99;p2"/>
          <p:cNvPicPr preferRelativeResize="0"/>
          <p:nvPr/>
        </p:nvPicPr>
        <p:blipFill rotWithShape="1">
          <a:blip r:embed="rId3">
            <a:alphaModFix/>
          </a:blip>
          <a:srcRect b="0" l="0" r="0" t="0"/>
          <a:stretch/>
        </p:blipFill>
        <p:spPr>
          <a:xfrm>
            <a:off x="20" y="10"/>
            <a:ext cx="12191980" cy="6857990"/>
          </a:xfrm>
          <a:prstGeom prst="rect">
            <a:avLst/>
          </a:prstGeom>
          <a:noFill/>
          <a:ln>
            <a:noFill/>
          </a:ln>
        </p:spPr>
      </p:pic>
      <p:sp>
        <p:nvSpPr>
          <p:cNvPr id="100" name="Google Shape;100;p2"/>
          <p:cNvSpPr/>
          <p:nvPr/>
        </p:nvSpPr>
        <p:spPr>
          <a:xfrm>
            <a:off x="126206" y="115193"/>
            <a:ext cx="11939588" cy="6627614"/>
          </a:xfrm>
          <a:prstGeom prst="rect">
            <a:avLst/>
          </a:prstGeom>
          <a:no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1" name="Google Shape;101;p2"/>
          <p:cNvSpPr/>
          <p:nvPr/>
        </p:nvSpPr>
        <p:spPr>
          <a:xfrm>
            <a:off x="859972" y="832757"/>
            <a:ext cx="10472056" cy="5192486"/>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02" name="Google Shape;102;p2"/>
          <p:cNvSpPr txBox="1"/>
          <p:nvPr/>
        </p:nvSpPr>
        <p:spPr>
          <a:xfrm>
            <a:off x="817442" y="2739532"/>
            <a:ext cx="10472056" cy="147732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7200">
                <a:solidFill>
                  <a:srgbClr val="00C5D4"/>
                </a:solidFill>
                <a:latin typeface="Arial"/>
                <a:ea typeface="Arial"/>
                <a:cs typeface="Arial"/>
                <a:sym typeface="Arial"/>
              </a:rPr>
              <a:t>Variable</a:t>
            </a:r>
            <a:endParaRPr/>
          </a:p>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id="103" name="Google Shape;103;p2"/>
          <p:cNvPicPr preferRelativeResize="0"/>
          <p:nvPr/>
        </p:nvPicPr>
        <p:blipFill rotWithShape="1">
          <a:blip r:embed="rId4">
            <a:alphaModFix/>
          </a:blip>
          <a:srcRect b="0" l="0" r="0" t="0"/>
          <a:stretch/>
        </p:blipFill>
        <p:spPr>
          <a:xfrm>
            <a:off x="281368" y="6208711"/>
            <a:ext cx="1072148" cy="49523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08" name="Shape 108"/>
        <p:cNvGrpSpPr/>
        <p:nvPr/>
      </p:nvGrpSpPr>
      <p:grpSpPr>
        <a:xfrm>
          <a:off x="0" y="0"/>
          <a:ext cx="0" cy="0"/>
          <a:chOff x="0" y="0"/>
          <a:chExt cx="0" cy="0"/>
        </a:xfrm>
      </p:grpSpPr>
      <p:pic>
        <p:nvPicPr>
          <p:cNvPr id="109" name="Google Shape;109;p3"/>
          <p:cNvPicPr preferRelativeResize="0"/>
          <p:nvPr/>
        </p:nvPicPr>
        <p:blipFill rotWithShape="1">
          <a:blip r:embed="rId3">
            <a:alphaModFix/>
          </a:blip>
          <a:srcRect b="0" l="0" r="0" t="0"/>
          <a:stretch/>
        </p:blipFill>
        <p:spPr>
          <a:xfrm>
            <a:off x="20" y="10"/>
            <a:ext cx="12191980" cy="6857990"/>
          </a:xfrm>
          <a:prstGeom prst="rect">
            <a:avLst/>
          </a:prstGeom>
          <a:noFill/>
          <a:ln>
            <a:noFill/>
          </a:ln>
        </p:spPr>
      </p:pic>
      <p:sp>
        <p:nvSpPr>
          <p:cNvPr id="110" name="Google Shape;110;p3"/>
          <p:cNvSpPr/>
          <p:nvPr/>
        </p:nvSpPr>
        <p:spPr>
          <a:xfrm>
            <a:off x="126206" y="115193"/>
            <a:ext cx="11939588" cy="6627614"/>
          </a:xfrm>
          <a:prstGeom prst="rect">
            <a:avLst/>
          </a:prstGeom>
          <a:no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 name="Google Shape;111;p3"/>
          <p:cNvSpPr/>
          <p:nvPr/>
        </p:nvSpPr>
        <p:spPr>
          <a:xfrm>
            <a:off x="859972" y="832757"/>
            <a:ext cx="10472056" cy="5192486"/>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12" name="Google Shape;112;p3"/>
          <p:cNvSpPr txBox="1"/>
          <p:nvPr/>
        </p:nvSpPr>
        <p:spPr>
          <a:xfrm>
            <a:off x="5380356" y="2582614"/>
            <a:ext cx="5579928" cy="169277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600">
                <a:solidFill>
                  <a:srgbClr val="00C5D4"/>
                </a:solidFill>
                <a:latin typeface="Arial"/>
                <a:ea typeface="Arial"/>
                <a:cs typeface="Arial"/>
                <a:sym typeface="Arial"/>
              </a:rPr>
              <a:t>A variable stores a piece of information in a computer’s memory while a program is running, that can be retrieved when needed.</a:t>
            </a:r>
            <a:endParaRPr/>
          </a:p>
        </p:txBody>
      </p:sp>
      <p:pic>
        <p:nvPicPr>
          <p:cNvPr id="113" name="Google Shape;113;p3"/>
          <p:cNvPicPr preferRelativeResize="0"/>
          <p:nvPr/>
        </p:nvPicPr>
        <p:blipFill rotWithShape="1">
          <a:blip r:embed="rId4">
            <a:alphaModFix/>
          </a:blip>
          <a:srcRect b="0" l="0" r="0" t="0"/>
          <a:stretch/>
        </p:blipFill>
        <p:spPr>
          <a:xfrm>
            <a:off x="281368" y="6208711"/>
            <a:ext cx="1072148" cy="495230"/>
          </a:xfrm>
          <a:prstGeom prst="rect">
            <a:avLst/>
          </a:prstGeom>
          <a:noFill/>
          <a:ln>
            <a:noFill/>
          </a:ln>
        </p:spPr>
      </p:pic>
      <p:pic>
        <p:nvPicPr>
          <p:cNvPr descr="A picture containing light&#10;&#10;Description automatically generated" id="114" name="Google Shape;114;p3"/>
          <p:cNvPicPr preferRelativeResize="0"/>
          <p:nvPr/>
        </p:nvPicPr>
        <p:blipFill rotWithShape="1">
          <a:blip r:embed="rId5">
            <a:alphaModFix/>
          </a:blip>
          <a:srcRect b="0" l="0" r="0" t="0"/>
          <a:stretch/>
        </p:blipFill>
        <p:spPr>
          <a:xfrm>
            <a:off x="1569244" y="1506523"/>
            <a:ext cx="3684906" cy="39612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pic>
        <p:nvPicPr>
          <p:cNvPr id="120" name="Google Shape;120;p4"/>
          <p:cNvPicPr preferRelativeResize="0"/>
          <p:nvPr/>
        </p:nvPicPr>
        <p:blipFill rotWithShape="1">
          <a:blip r:embed="rId3">
            <a:alphaModFix/>
          </a:blip>
          <a:srcRect b="0" l="0" r="0" t="0"/>
          <a:stretch/>
        </p:blipFill>
        <p:spPr>
          <a:xfrm>
            <a:off x="20" y="10"/>
            <a:ext cx="12191980" cy="6857990"/>
          </a:xfrm>
          <a:prstGeom prst="rect">
            <a:avLst/>
          </a:prstGeom>
          <a:noFill/>
          <a:ln>
            <a:noFill/>
          </a:ln>
        </p:spPr>
      </p:pic>
      <p:sp>
        <p:nvSpPr>
          <p:cNvPr id="121" name="Google Shape;121;p4"/>
          <p:cNvSpPr/>
          <p:nvPr/>
        </p:nvSpPr>
        <p:spPr>
          <a:xfrm>
            <a:off x="859972" y="832757"/>
            <a:ext cx="10472056" cy="5192486"/>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4000">
              <a:solidFill>
                <a:srgbClr val="00C5D4"/>
              </a:solidFill>
              <a:latin typeface="Calibri"/>
              <a:ea typeface="Calibri"/>
              <a:cs typeface="Calibri"/>
              <a:sym typeface="Calibri"/>
            </a:endParaRPr>
          </a:p>
        </p:txBody>
      </p:sp>
      <p:pic>
        <p:nvPicPr>
          <p:cNvPr id="122" name="Google Shape;122;p4"/>
          <p:cNvPicPr preferRelativeResize="0"/>
          <p:nvPr/>
        </p:nvPicPr>
        <p:blipFill rotWithShape="1">
          <a:blip r:embed="rId4">
            <a:alphaModFix/>
          </a:blip>
          <a:srcRect b="0" l="0" r="0" t="0"/>
          <a:stretch/>
        </p:blipFill>
        <p:spPr>
          <a:xfrm>
            <a:off x="281368" y="6208711"/>
            <a:ext cx="1072148" cy="495230"/>
          </a:xfrm>
          <a:prstGeom prst="rect">
            <a:avLst/>
          </a:prstGeom>
          <a:noFill/>
          <a:ln>
            <a:noFill/>
          </a:ln>
        </p:spPr>
      </p:pic>
      <p:pic>
        <p:nvPicPr>
          <p:cNvPr id="123" name="Google Shape;123;p4"/>
          <p:cNvPicPr preferRelativeResize="0"/>
          <p:nvPr/>
        </p:nvPicPr>
        <p:blipFill rotWithShape="1">
          <a:blip r:embed="rId5">
            <a:alphaModFix/>
          </a:blip>
          <a:srcRect b="0" l="0" r="0" t="0"/>
          <a:stretch/>
        </p:blipFill>
        <p:spPr>
          <a:xfrm>
            <a:off x="950449" y="1946945"/>
            <a:ext cx="4158595" cy="2964105"/>
          </a:xfrm>
          <a:prstGeom prst="rect">
            <a:avLst/>
          </a:prstGeom>
          <a:noFill/>
          <a:ln>
            <a:noFill/>
          </a:ln>
        </p:spPr>
      </p:pic>
      <p:pic>
        <p:nvPicPr>
          <p:cNvPr id="124" name="Google Shape;124;p4"/>
          <p:cNvPicPr preferRelativeResize="0"/>
          <p:nvPr/>
        </p:nvPicPr>
        <p:blipFill rotWithShape="1">
          <a:blip r:embed="rId6">
            <a:alphaModFix/>
          </a:blip>
          <a:srcRect b="0" l="0" r="0" t="0"/>
          <a:stretch/>
        </p:blipFill>
        <p:spPr>
          <a:xfrm>
            <a:off x="4947650" y="2885224"/>
            <a:ext cx="6293901" cy="10875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pic>
        <p:nvPicPr>
          <p:cNvPr id="130" name="Google Shape;130;p5"/>
          <p:cNvPicPr preferRelativeResize="0"/>
          <p:nvPr/>
        </p:nvPicPr>
        <p:blipFill rotWithShape="1">
          <a:blip r:embed="rId3">
            <a:alphaModFix/>
          </a:blip>
          <a:srcRect b="0" l="0" r="0" t="0"/>
          <a:stretch/>
        </p:blipFill>
        <p:spPr>
          <a:xfrm>
            <a:off x="20" y="10"/>
            <a:ext cx="12191980" cy="6857990"/>
          </a:xfrm>
          <a:prstGeom prst="rect">
            <a:avLst/>
          </a:prstGeom>
          <a:noFill/>
          <a:ln>
            <a:noFill/>
          </a:ln>
        </p:spPr>
      </p:pic>
      <p:sp>
        <p:nvSpPr>
          <p:cNvPr id="131" name="Google Shape;131;p5"/>
          <p:cNvSpPr/>
          <p:nvPr/>
        </p:nvSpPr>
        <p:spPr>
          <a:xfrm>
            <a:off x="859972" y="832757"/>
            <a:ext cx="10472056" cy="5192486"/>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id="132" name="Google Shape;132;p5"/>
          <p:cNvPicPr preferRelativeResize="0"/>
          <p:nvPr/>
        </p:nvPicPr>
        <p:blipFill rotWithShape="1">
          <a:blip r:embed="rId4">
            <a:alphaModFix/>
          </a:blip>
          <a:srcRect b="0" l="0" r="0" t="0"/>
          <a:stretch/>
        </p:blipFill>
        <p:spPr>
          <a:xfrm>
            <a:off x="281368" y="6208711"/>
            <a:ext cx="1072148" cy="495230"/>
          </a:xfrm>
          <a:prstGeom prst="rect">
            <a:avLst/>
          </a:prstGeom>
          <a:noFill/>
          <a:ln>
            <a:noFill/>
          </a:ln>
        </p:spPr>
      </p:pic>
      <p:pic>
        <p:nvPicPr>
          <p:cNvPr id="133" name="Google Shape;133;p5"/>
          <p:cNvPicPr preferRelativeResize="0"/>
          <p:nvPr/>
        </p:nvPicPr>
        <p:blipFill rotWithShape="1">
          <a:blip r:embed="rId5">
            <a:alphaModFix/>
          </a:blip>
          <a:srcRect b="0" l="0" r="0" t="0"/>
          <a:stretch/>
        </p:blipFill>
        <p:spPr>
          <a:xfrm>
            <a:off x="3562350" y="1257300"/>
            <a:ext cx="5067300" cy="4343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pic>
        <p:nvPicPr>
          <p:cNvPr id="139" name="Google Shape;139;p6"/>
          <p:cNvPicPr preferRelativeResize="0"/>
          <p:nvPr/>
        </p:nvPicPr>
        <p:blipFill rotWithShape="1">
          <a:blip r:embed="rId3">
            <a:alphaModFix/>
          </a:blip>
          <a:srcRect b="0" l="0" r="0" t="0"/>
          <a:stretch/>
        </p:blipFill>
        <p:spPr>
          <a:xfrm>
            <a:off x="20" y="10"/>
            <a:ext cx="12191980" cy="6857990"/>
          </a:xfrm>
          <a:prstGeom prst="rect">
            <a:avLst/>
          </a:prstGeom>
          <a:noFill/>
          <a:ln>
            <a:noFill/>
          </a:ln>
        </p:spPr>
      </p:pic>
      <p:sp>
        <p:nvSpPr>
          <p:cNvPr id="140" name="Google Shape;140;p6"/>
          <p:cNvSpPr/>
          <p:nvPr/>
        </p:nvSpPr>
        <p:spPr>
          <a:xfrm>
            <a:off x="859972" y="832757"/>
            <a:ext cx="10472056" cy="5192486"/>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id="141" name="Google Shape;141;p6"/>
          <p:cNvPicPr preferRelativeResize="0"/>
          <p:nvPr/>
        </p:nvPicPr>
        <p:blipFill rotWithShape="1">
          <a:blip r:embed="rId4">
            <a:alphaModFix/>
          </a:blip>
          <a:srcRect b="0" l="0" r="0" t="0"/>
          <a:stretch/>
        </p:blipFill>
        <p:spPr>
          <a:xfrm>
            <a:off x="281368" y="6208711"/>
            <a:ext cx="1072148" cy="495230"/>
          </a:xfrm>
          <a:prstGeom prst="rect">
            <a:avLst/>
          </a:prstGeom>
          <a:noFill/>
          <a:ln>
            <a:noFill/>
          </a:ln>
        </p:spPr>
      </p:pic>
      <p:pic>
        <p:nvPicPr>
          <p:cNvPr id="142" name="Google Shape;142;p6"/>
          <p:cNvPicPr preferRelativeResize="0"/>
          <p:nvPr/>
        </p:nvPicPr>
        <p:blipFill rotWithShape="1">
          <a:blip r:embed="rId5">
            <a:alphaModFix/>
          </a:blip>
          <a:srcRect b="0" l="0" r="0" t="0"/>
          <a:stretch/>
        </p:blipFill>
        <p:spPr>
          <a:xfrm>
            <a:off x="1956002" y="1917700"/>
            <a:ext cx="8279995" cy="3022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pic>
        <p:nvPicPr>
          <p:cNvPr id="148" name="Google Shape;148;p7"/>
          <p:cNvPicPr preferRelativeResize="0"/>
          <p:nvPr/>
        </p:nvPicPr>
        <p:blipFill rotWithShape="1">
          <a:blip r:embed="rId3">
            <a:alphaModFix/>
          </a:blip>
          <a:srcRect b="0" l="0" r="0" t="0"/>
          <a:stretch/>
        </p:blipFill>
        <p:spPr>
          <a:xfrm>
            <a:off x="20" y="10"/>
            <a:ext cx="12191980" cy="6857990"/>
          </a:xfrm>
          <a:prstGeom prst="rect">
            <a:avLst/>
          </a:prstGeom>
          <a:noFill/>
          <a:ln>
            <a:noFill/>
          </a:ln>
        </p:spPr>
      </p:pic>
      <p:sp>
        <p:nvSpPr>
          <p:cNvPr id="149" name="Google Shape;149;p7"/>
          <p:cNvSpPr/>
          <p:nvPr/>
        </p:nvSpPr>
        <p:spPr>
          <a:xfrm>
            <a:off x="859972" y="832757"/>
            <a:ext cx="10472056" cy="5192486"/>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id="150" name="Google Shape;150;p7"/>
          <p:cNvPicPr preferRelativeResize="0"/>
          <p:nvPr/>
        </p:nvPicPr>
        <p:blipFill rotWithShape="1">
          <a:blip r:embed="rId4">
            <a:alphaModFix/>
          </a:blip>
          <a:srcRect b="0" l="0" r="0" t="0"/>
          <a:stretch/>
        </p:blipFill>
        <p:spPr>
          <a:xfrm>
            <a:off x="281368" y="6208711"/>
            <a:ext cx="1072148" cy="495230"/>
          </a:xfrm>
          <a:prstGeom prst="rect">
            <a:avLst/>
          </a:prstGeom>
          <a:noFill/>
          <a:ln>
            <a:noFill/>
          </a:ln>
        </p:spPr>
      </p:pic>
      <p:pic>
        <p:nvPicPr>
          <p:cNvPr id="151" name="Google Shape;151;p7"/>
          <p:cNvPicPr preferRelativeResize="0"/>
          <p:nvPr/>
        </p:nvPicPr>
        <p:blipFill rotWithShape="1">
          <a:blip r:embed="rId5">
            <a:alphaModFix/>
          </a:blip>
          <a:srcRect b="0" l="0" r="0" t="0"/>
          <a:stretch/>
        </p:blipFill>
        <p:spPr>
          <a:xfrm>
            <a:off x="1103015" y="2559050"/>
            <a:ext cx="9926935" cy="162040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pic>
        <p:nvPicPr>
          <p:cNvPr id="157" name="Google Shape;157;p8"/>
          <p:cNvPicPr preferRelativeResize="0"/>
          <p:nvPr/>
        </p:nvPicPr>
        <p:blipFill rotWithShape="1">
          <a:blip r:embed="rId3">
            <a:alphaModFix/>
          </a:blip>
          <a:srcRect b="0" l="0" r="0" t="0"/>
          <a:stretch/>
        </p:blipFill>
        <p:spPr>
          <a:xfrm>
            <a:off x="20" y="10"/>
            <a:ext cx="12191980" cy="6857990"/>
          </a:xfrm>
          <a:prstGeom prst="rect">
            <a:avLst/>
          </a:prstGeom>
          <a:noFill/>
          <a:ln>
            <a:noFill/>
          </a:ln>
        </p:spPr>
      </p:pic>
      <p:sp>
        <p:nvSpPr>
          <p:cNvPr id="158" name="Google Shape;158;p8"/>
          <p:cNvSpPr/>
          <p:nvPr/>
        </p:nvSpPr>
        <p:spPr>
          <a:xfrm>
            <a:off x="859972" y="832757"/>
            <a:ext cx="10472056" cy="5192486"/>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id="159" name="Google Shape;159;p8"/>
          <p:cNvPicPr preferRelativeResize="0"/>
          <p:nvPr/>
        </p:nvPicPr>
        <p:blipFill rotWithShape="1">
          <a:blip r:embed="rId4">
            <a:alphaModFix/>
          </a:blip>
          <a:srcRect b="0" l="0" r="0" t="0"/>
          <a:stretch/>
        </p:blipFill>
        <p:spPr>
          <a:xfrm>
            <a:off x="281368" y="6208711"/>
            <a:ext cx="1072148" cy="495230"/>
          </a:xfrm>
          <a:prstGeom prst="rect">
            <a:avLst/>
          </a:prstGeom>
          <a:noFill/>
          <a:ln>
            <a:noFill/>
          </a:ln>
        </p:spPr>
      </p:pic>
      <p:pic>
        <p:nvPicPr>
          <p:cNvPr id="160" name="Google Shape;160;p8"/>
          <p:cNvPicPr preferRelativeResize="0"/>
          <p:nvPr/>
        </p:nvPicPr>
        <p:blipFill rotWithShape="1">
          <a:blip r:embed="rId5">
            <a:alphaModFix/>
          </a:blip>
          <a:srcRect b="0" l="0" r="0" t="0"/>
          <a:stretch/>
        </p:blipFill>
        <p:spPr>
          <a:xfrm>
            <a:off x="1238392" y="2596485"/>
            <a:ext cx="9715215" cy="166502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pic>
        <p:nvPicPr>
          <p:cNvPr id="166" name="Google Shape;166;p9"/>
          <p:cNvPicPr preferRelativeResize="0"/>
          <p:nvPr/>
        </p:nvPicPr>
        <p:blipFill rotWithShape="1">
          <a:blip r:embed="rId3">
            <a:alphaModFix/>
          </a:blip>
          <a:srcRect b="0" l="0" r="0" t="0"/>
          <a:stretch/>
        </p:blipFill>
        <p:spPr>
          <a:xfrm>
            <a:off x="20" y="10"/>
            <a:ext cx="12191980" cy="6857990"/>
          </a:xfrm>
          <a:prstGeom prst="rect">
            <a:avLst/>
          </a:prstGeom>
          <a:noFill/>
          <a:ln>
            <a:noFill/>
          </a:ln>
        </p:spPr>
      </p:pic>
      <p:sp>
        <p:nvSpPr>
          <p:cNvPr id="167" name="Google Shape;167;p9"/>
          <p:cNvSpPr/>
          <p:nvPr/>
        </p:nvSpPr>
        <p:spPr>
          <a:xfrm>
            <a:off x="859972" y="832757"/>
            <a:ext cx="10472056" cy="5192486"/>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id="168" name="Google Shape;168;p9"/>
          <p:cNvPicPr preferRelativeResize="0"/>
          <p:nvPr/>
        </p:nvPicPr>
        <p:blipFill rotWithShape="1">
          <a:blip r:embed="rId4">
            <a:alphaModFix/>
          </a:blip>
          <a:srcRect b="0" l="0" r="0" t="0"/>
          <a:stretch/>
        </p:blipFill>
        <p:spPr>
          <a:xfrm>
            <a:off x="281368" y="6208711"/>
            <a:ext cx="1072148" cy="495230"/>
          </a:xfrm>
          <a:prstGeom prst="rect">
            <a:avLst/>
          </a:prstGeom>
          <a:noFill/>
          <a:ln>
            <a:noFill/>
          </a:ln>
        </p:spPr>
      </p:pic>
      <p:pic>
        <p:nvPicPr>
          <p:cNvPr id="169" name="Google Shape;169;p9"/>
          <p:cNvPicPr preferRelativeResize="0"/>
          <p:nvPr/>
        </p:nvPicPr>
        <p:blipFill rotWithShape="1">
          <a:blip r:embed="rId5">
            <a:alphaModFix/>
          </a:blip>
          <a:srcRect b="0" l="0" r="0" t="0"/>
          <a:stretch/>
        </p:blipFill>
        <p:spPr>
          <a:xfrm>
            <a:off x="4552950" y="1447800"/>
            <a:ext cx="3086100" cy="39624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2020-02-18T13:02:08Z</dcterms:created>
  <dc:creator>Bradley Dardis</dc:creator>
</cp:coreProperties>
</file>